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5" r:id="rId3"/>
    <p:sldId id="263" r:id="rId4"/>
    <p:sldId id="264" r:id="rId5"/>
    <p:sldId id="257" r:id="rId6"/>
    <p:sldId id="258" r:id="rId7"/>
  </p:sldIdLst>
  <p:sldSz cx="9144000" cy="6858000" type="screen4x3"/>
  <p:notesSz cx="6858000" cy="9945688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22" autoAdjust="0"/>
  </p:normalViewPr>
  <p:slideViewPr>
    <p:cSldViewPr>
      <p:cViewPr varScale="1">
        <p:scale>
          <a:sx n="65" d="100"/>
          <a:sy n="65" d="100"/>
        </p:scale>
        <p:origin x="-141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6A3368-1EDE-493E-9B85-A081616D5737}" type="datetimeFigureOut">
              <a:rPr lang="id-ID" smtClean="0"/>
              <a:pPr/>
              <a:t>28/09/2016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726589-E091-4077-A622-0D33E118882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9170810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3E1CBF-B20D-4150-AE70-0F4351900053}" type="datetimeFigureOut">
              <a:rPr lang="id-ID" smtClean="0"/>
              <a:pPr/>
              <a:t>28/09/2016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6C56FA-1CC2-47A8-9FCF-525E12B93872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757043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6C56FA-1CC2-47A8-9FCF-525E12B93872}" type="slidenum">
              <a:rPr lang="id-ID" smtClean="0"/>
              <a:pPr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300219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6C56FA-1CC2-47A8-9FCF-525E12B93872}" type="slidenum">
              <a:rPr lang="id-ID" smtClean="0"/>
              <a:pPr/>
              <a:t>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8618206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6C56FA-1CC2-47A8-9FCF-525E12B93872}" type="slidenum">
              <a:rPr lang="id-ID" smtClean="0"/>
              <a:pPr/>
              <a:t>3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30067050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6C56FA-1CC2-47A8-9FCF-525E12B93872}" type="slidenum">
              <a:rPr lang="id-ID" smtClean="0"/>
              <a:pPr/>
              <a:t>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4680425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6C56FA-1CC2-47A8-9FCF-525E12B93872}" type="slidenum">
              <a:rPr lang="id-ID" smtClean="0"/>
              <a:pPr/>
              <a:t>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0788431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6C56FA-1CC2-47A8-9FCF-525E12B93872}" type="slidenum">
              <a:rPr lang="id-ID" smtClean="0"/>
              <a:pPr/>
              <a:t>6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41304407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20BB9-7A52-496F-80BE-93F687687768}" type="datetimeFigureOut">
              <a:rPr lang="id-ID" smtClean="0"/>
              <a:pPr/>
              <a:t>28/09/2016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532E7-61D7-43C2-A953-F89E42CA505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544566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20BB9-7A52-496F-80BE-93F687687768}" type="datetimeFigureOut">
              <a:rPr lang="id-ID" smtClean="0"/>
              <a:pPr/>
              <a:t>28/09/2016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532E7-61D7-43C2-A953-F89E42CA505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4041065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20BB9-7A52-496F-80BE-93F687687768}" type="datetimeFigureOut">
              <a:rPr lang="id-ID" smtClean="0"/>
              <a:pPr/>
              <a:t>28/09/2016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532E7-61D7-43C2-A953-F89E42CA505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047001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20BB9-7A52-496F-80BE-93F687687768}" type="datetimeFigureOut">
              <a:rPr lang="id-ID" smtClean="0"/>
              <a:pPr/>
              <a:t>28/09/2016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532E7-61D7-43C2-A953-F89E42CA505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888281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20BB9-7A52-496F-80BE-93F687687768}" type="datetimeFigureOut">
              <a:rPr lang="id-ID" smtClean="0"/>
              <a:pPr/>
              <a:t>28/09/2016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532E7-61D7-43C2-A953-F89E42CA505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53487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20BB9-7A52-496F-80BE-93F687687768}" type="datetimeFigureOut">
              <a:rPr lang="id-ID" smtClean="0"/>
              <a:pPr/>
              <a:t>28/09/2016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532E7-61D7-43C2-A953-F89E42CA505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9012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20BB9-7A52-496F-80BE-93F687687768}" type="datetimeFigureOut">
              <a:rPr lang="id-ID" smtClean="0"/>
              <a:pPr/>
              <a:t>28/09/2016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532E7-61D7-43C2-A953-F89E42CA505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810883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20BB9-7A52-496F-80BE-93F687687768}" type="datetimeFigureOut">
              <a:rPr lang="id-ID" smtClean="0"/>
              <a:pPr/>
              <a:t>28/09/2016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532E7-61D7-43C2-A953-F89E42CA505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211139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20BB9-7A52-496F-80BE-93F687687768}" type="datetimeFigureOut">
              <a:rPr lang="id-ID" smtClean="0"/>
              <a:pPr/>
              <a:t>28/09/2016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532E7-61D7-43C2-A953-F89E42CA505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430968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20BB9-7A52-496F-80BE-93F687687768}" type="datetimeFigureOut">
              <a:rPr lang="id-ID" smtClean="0"/>
              <a:pPr/>
              <a:t>28/09/2016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532E7-61D7-43C2-A953-F89E42CA505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359319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20BB9-7A52-496F-80BE-93F687687768}" type="datetimeFigureOut">
              <a:rPr lang="id-ID" smtClean="0"/>
              <a:pPr/>
              <a:t>28/09/2016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532E7-61D7-43C2-A953-F89E42CA505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5799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220BB9-7A52-496F-80BE-93F687687768}" type="datetimeFigureOut">
              <a:rPr lang="id-ID" smtClean="0"/>
              <a:pPr/>
              <a:t>28/09/2016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0532E7-61D7-43C2-A953-F89E42CA505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759749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7"/>
          <p:cNvSpPr txBox="1">
            <a:spLocks/>
          </p:cNvSpPr>
          <p:nvPr/>
        </p:nvSpPr>
        <p:spPr>
          <a:xfrm>
            <a:off x="467544" y="2708920"/>
            <a:ext cx="8280920" cy="639763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0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MANFAAT INVESTASI DAN KENDALA DALA</a:t>
            </a:r>
            <a:r>
              <a:rPr lang="id-ID" sz="4000" b="1" smtClean="0">
                <a:latin typeface="Times New Roman" pitchFamily="18" charset="0"/>
                <a:ea typeface="+mj-ea"/>
                <a:cs typeface="Times New Roman" pitchFamily="18" charset="0"/>
              </a:rPr>
              <a:t>M</a:t>
            </a:r>
            <a:r>
              <a:rPr lang="en-US" sz="4000" b="1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INVESTASI</a:t>
            </a:r>
            <a:endParaRPr lang="id-ID" sz="4000" b="1" dirty="0" smtClean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defRPr/>
            </a:pPr>
            <a:endParaRPr lang="id-ID" sz="4000" b="1" dirty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id-ID" sz="40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Oleh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id-ID" sz="40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id-ID" sz="40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Isnaini</a:t>
            </a:r>
            <a:endParaRPr lang="en-US" sz="4000" b="1" dirty="0"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14477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7"/>
          <p:cNvSpPr txBox="1">
            <a:spLocks/>
          </p:cNvSpPr>
          <p:nvPr/>
        </p:nvSpPr>
        <p:spPr>
          <a:xfrm>
            <a:off x="609600" y="620688"/>
            <a:ext cx="7922840" cy="1224136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just"/>
            <a:r>
              <a:rPr lang="id-ID" sz="1600" dirty="0">
                <a:latin typeface="Times New Roman" pitchFamily="18" charset="0"/>
                <a:cs typeface="Times New Roman" pitchFamily="18" charset="0"/>
              </a:rPr>
              <a:t>Penanaman Modal Asing (PMA) lebih banyak mempunyai kelebihan diantaranya </a:t>
            </a:r>
            <a:r>
              <a:rPr lang="id-ID" sz="1600" dirty="0" smtClean="0">
                <a:latin typeface="Times New Roman" pitchFamily="18" charset="0"/>
                <a:cs typeface="Times New Roman" pitchFamily="18" charset="0"/>
              </a:rPr>
              <a:t>sifatnya jangka </a:t>
            </a:r>
            <a:r>
              <a:rPr lang="id-ID" sz="1600" dirty="0">
                <a:latin typeface="Times New Roman" pitchFamily="18" charset="0"/>
                <a:cs typeface="Times New Roman" pitchFamily="18" charset="0"/>
              </a:rPr>
              <a:t>panjang, banyak memberikan andil dalam alih teknologi, alih </a:t>
            </a:r>
            <a:r>
              <a:rPr lang="id-ID" sz="1600" dirty="0" smtClean="0">
                <a:latin typeface="Times New Roman" pitchFamily="18" charset="0"/>
                <a:cs typeface="Times New Roman" pitchFamily="18" charset="0"/>
              </a:rPr>
              <a:t>keterampilan manajemen</a:t>
            </a:r>
            <a:r>
              <a:rPr lang="id-ID" sz="1600" dirty="0">
                <a:latin typeface="Times New Roman" pitchFamily="18" charset="0"/>
                <a:cs typeface="Times New Roman" pitchFamily="18" charset="0"/>
              </a:rPr>
              <a:t>, membuka lapangan kerja baru. Lapangan kerja ini, sangat penting </a:t>
            </a:r>
            <a:r>
              <a:rPr lang="id-ID" sz="1600" dirty="0" smtClean="0">
                <a:latin typeface="Times New Roman" pitchFamily="18" charset="0"/>
                <a:cs typeface="Times New Roman" pitchFamily="18" charset="0"/>
              </a:rPr>
              <a:t>bagi negara </a:t>
            </a:r>
            <a:r>
              <a:rPr lang="id-ID" sz="1600" dirty="0">
                <a:latin typeface="Times New Roman" pitchFamily="18" charset="0"/>
                <a:cs typeface="Times New Roman" pitchFamily="18" charset="0"/>
              </a:rPr>
              <a:t>sedang berkembang mengingat terbatasnya kemampuan pemerintah </a:t>
            </a:r>
            <a:r>
              <a:rPr lang="id-ID" sz="1600" dirty="0" smtClean="0">
                <a:latin typeface="Times New Roman" pitchFamily="18" charset="0"/>
                <a:cs typeface="Times New Roman" pitchFamily="18" charset="0"/>
              </a:rPr>
              <a:t>untuk penyediaan </a:t>
            </a:r>
            <a:r>
              <a:rPr lang="id-ID" sz="1600" dirty="0">
                <a:latin typeface="Times New Roman" pitchFamily="18" charset="0"/>
                <a:cs typeface="Times New Roman" pitchFamily="18" charset="0"/>
              </a:rPr>
              <a:t>lapangan kerja</a:t>
            </a:r>
            <a:r>
              <a:rPr lang="id-ID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en-US" b="1" dirty="0"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760040" y="1873812"/>
            <a:ext cx="7772400" cy="2347276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it-IT" sz="1400" b="1" dirty="0">
                <a:latin typeface="Times New Roman" pitchFamily="18" charset="0"/>
                <a:cs typeface="Times New Roman" pitchFamily="18" charset="0"/>
              </a:rPr>
              <a:t>Fungsi Penanaman Modal Asing bagi </a:t>
            </a: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Indonesia</a:t>
            </a:r>
            <a:r>
              <a:rPr lang="id-ID" sz="14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177800" indent="-177800">
              <a:buFont typeface="+mj-lt"/>
              <a:buAutoNum type="arabicPeriod"/>
            </a:pPr>
            <a:r>
              <a:rPr lang="id-ID" sz="1400" dirty="0" smtClean="0">
                <a:latin typeface="Times New Roman" pitchFamily="18" charset="0"/>
                <a:cs typeface="Times New Roman" pitchFamily="18" charset="0"/>
              </a:rPr>
              <a:t>Sumber </a:t>
            </a:r>
            <a:r>
              <a:rPr lang="id-ID" sz="1400" dirty="0">
                <a:latin typeface="Times New Roman" pitchFamily="18" charset="0"/>
                <a:cs typeface="Times New Roman" pitchFamily="18" charset="0"/>
              </a:rPr>
              <a:t>dana modal asing dapat dimanfaatkan untuk mempercepat investasi </a:t>
            </a:r>
            <a:r>
              <a:rPr lang="id-ID" sz="1400" dirty="0" smtClean="0">
                <a:latin typeface="Times New Roman" pitchFamily="18" charset="0"/>
                <a:cs typeface="Times New Roman" pitchFamily="18" charset="0"/>
              </a:rPr>
              <a:t>dan pertumbuhan </a:t>
            </a:r>
            <a:r>
              <a:rPr lang="id-ID" sz="1400" dirty="0">
                <a:latin typeface="Times New Roman" pitchFamily="18" charset="0"/>
                <a:cs typeface="Times New Roman" pitchFamily="18" charset="0"/>
              </a:rPr>
              <a:t>ekonomi.</a:t>
            </a:r>
          </a:p>
          <a:p>
            <a:pPr marL="177800" indent="-177800">
              <a:buFont typeface="+mj-lt"/>
              <a:buAutoNum type="arabicPeriod"/>
            </a:pPr>
            <a:r>
              <a:rPr lang="id-ID" sz="1400" dirty="0" smtClean="0">
                <a:latin typeface="Times New Roman" pitchFamily="18" charset="0"/>
                <a:cs typeface="Times New Roman" pitchFamily="18" charset="0"/>
              </a:rPr>
              <a:t>Modal </a:t>
            </a:r>
            <a:r>
              <a:rPr lang="id-ID" sz="1400" dirty="0">
                <a:latin typeface="Times New Roman" pitchFamily="18" charset="0"/>
                <a:cs typeface="Times New Roman" pitchFamily="18" charset="0"/>
              </a:rPr>
              <a:t>asing dapat berperan penting dalam penggunaan dana untuk perbaikan </a:t>
            </a:r>
            <a:r>
              <a:rPr lang="id-ID" sz="1400" dirty="0" smtClean="0">
                <a:latin typeface="Times New Roman" pitchFamily="18" charset="0"/>
                <a:cs typeface="Times New Roman" pitchFamily="18" charset="0"/>
              </a:rPr>
              <a:t>struktural agar </a:t>
            </a:r>
            <a:r>
              <a:rPr lang="id-ID" sz="1400" dirty="0">
                <a:latin typeface="Times New Roman" pitchFamily="18" charset="0"/>
                <a:cs typeface="Times New Roman" pitchFamily="18" charset="0"/>
              </a:rPr>
              <a:t>menjadi lebih baik lagi.</a:t>
            </a:r>
          </a:p>
          <a:p>
            <a:pPr marL="177800" indent="-177800">
              <a:buFont typeface="+mj-lt"/>
              <a:buAutoNum type="arabicPeriod"/>
            </a:pPr>
            <a:r>
              <a:rPr lang="sv-SE" sz="1400" dirty="0" smtClean="0">
                <a:latin typeface="Times New Roman" pitchFamily="18" charset="0"/>
                <a:cs typeface="Times New Roman" pitchFamily="18" charset="0"/>
              </a:rPr>
              <a:t>Membantu </a:t>
            </a:r>
            <a:r>
              <a:rPr lang="sv-SE" sz="1400" dirty="0">
                <a:latin typeface="Times New Roman" pitchFamily="18" charset="0"/>
                <a:cs typeface="Times New Roman" pitchFamily="18" charset="0"/>
              </a:rPr>
              <a:t>dalam proses industrilialisasi yang sedang dilaksanakan.</a:t>
            </a:r>
          </a:p>
          <a:p>
            <a:pPr marL="177800" indent="-177800">
              <a:buFont typeface="+mj-lt"/>
              <a:buAutoNum type="arabicPeriod"/>
            </a:pPr>
            <a:r>
              <a:rPr lang="id-ID" sz="1400" dirty="0" smtClean="0">
                <a:latin typeface="Times New Roman" pitchFamily="18" charset="0"/>
                <a:cs typeface="Times New Roman" pitchFamily="18" charset="0"/>
              </a:rPr>
              <a:t>Membantu </a:t>
            </a:r>
            <a:r>
              <a:rPr lang="id-ID" sz="1400" dirty="0">
                <a:latin typeface="Times New Roman" pitchFamily="18" charset="0"/>
                <a:cs typeface="Times New Roman" pitchFamily="18" charset="0"/>
              </a:rPr>
              <a:t>dalam penyerapan tenaga kerja lebih banyak sehingga mampu </a:t>
            </a:r>
            <a:r>
              <a:rPr lang="id-ID" sz="1400" dirty="0" smtClean="0">
                <a:latin typeface="Times New Roman" pitchFamily="18" charset="0"/>
                <a:cs typeface="Times New Roman" pitchFamily="18" charset="0"/>
              </a:rPr>
              <a:t>mengurangi pengangguran</a:t>
            </a:r>
            <a:r>
              <a:rPr lang="id-ID" sz="1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77800" indent="-177800">
              <a:buFont typeface="+mj-lt"/>
              <a:buAutoNum type="arabicPeriod"/>
            </a:pPr>
            <a:r>
              <a:rPr lang="fi-FI" sz="1400" dirty="0" smtClean="0">
                <a:latin typeface="Times New Roman" pitchFamily="18" charset="0"/>
                <a:cs typeface="Times New Roman" pitchFamily="18" charset="0"/>
              </a:rPr>
              <a:t>Mampu </a:t>
            </a:r>
            <a:r>
              <a:rPr lang="fi-FI" sz="1400" dirty="0">
                <a:latin typeface="Times New Roman" pitchFamily="18" charset="0"/>
                <a:cs typeface="Times New Roman" pitchFamily="18" charset="0"/>
              </a:rPr>
              <a:t>meningkatkan kesejahteraan pada masyarakat.</a:t>
            </a:r>
          </a:p>
          <a:p>
            <a:pPr marL="177800" indent="-177800">
              <a:buFont typeface="+mj-lt"/>
              <a:buAutoNum type="arabicPeriod"/>
            </a:pPr>
            <a:r>
              <a:rPr lang="id-ID" sz="1400" dirty="0" smtClean="0">
                <a:latin typeface="Times New Roman" pitchFamily="18" charset="0"/>
                <a:cs typeface="Times New Roman" pitchFamily="18" charset="0"/>
              </a:rPr>
              <a:t>Menjadi </a:t>
            </a:r>
            <a:r>
              <a:rPr lang="id-ID" sz="1400" dirty="0">
                <a:latin typeface="Times New Roman" pitchFamily="18" charset="0"/>
                <a:cs typeface="Times New Roman" pitchFamily="18" charset="0"/>
              </a:rPr>
              <a:t>acuan agar ekonomi Indonesia semakin lebih baik lagi dari sebelumnya.</a:t>
            </a:r>
          </a:p>
          <a:p>
            <a:pPr marL="177800" indent="-177800">
              <a:buFont typeface="+mj-lt"/>
              <a:buAutoNum type="arabicPeriod"/>
            </a:pPr>
            <a:r>
              <a:rPr lang="id-ID" sz="1400" dirty="0" smtClean="0">
                <a:latin typeface="Times New Roman" pitchFamily="18" charset="0"/>
                <a:cs typeface="Times New Roman" pitchFamily="18" charset="0"/>
              </a:rPr>
              <a:t>Menambah </a:t>
            </a:r>
            <a:r>
              <a:rPr lang="id-ID" sz="1400" dirty="0">
                <a:latin typeface="Times New Roman" pitchFamily="18" charset="0"/>
                <a:cs typeface="Times New Roman" pitchFamily="18" charset="0"/>
              </a:rPr>
              <a:t>cadangan devisa negara dengan pajak yang diberikan oleh penanam modal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814631" y="4330409"/>
            <a:ext cx="7772400" cy="1906903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d-ID" sz="1400" b="1" dirty="0">
                <a:latin typeface="Times New Roman" pitchFamily="18" charset="0"/>
                <a:cs typeface="Times New Roman" pitchFamily="18" charset="0"/>
              </a:rPr>
              <a:t>Tujuan Penanaman Modal Asing</a:t>
            </a:r>
          </a:p>
          <a:p>
            <a:pPr marL="177800" indent="-177800">
              <a:buFont typeface="+mj-lt"/>
              <a:buAutoNum type="arabicPeriod"/>
            </a:pPr>
            <a:r>
              <a:rPr lang="id-ID" sz="1400" dirty="0" smtClean="0">
                <a:latin typeface="Times New Roman" pitchFamily="18" charset="0"/>
                <a:cs typeface="Times New Roman" pitchFamily="18" charset="0"/>
              </a:rPr>
              <a:t>Untuk </a:t>
            </a:r>
            <a:r>
              <a:rPr lang="id-ID" sz="1400" dirty="0">
                <a:latin typeface="Times New Roman" pitchFamily="18" charset="0"/>
                <a:cs typeface="Times New Roman" pitchFamily="18" charset="0"/>
              </a:rPr>
              <a:t>mendapatkan keuntungan berupa biaya produksi yang rendah, manfaat </a:t>
            </a:r>
            <a:r>
              <a:rPr lang="id-ID" sz="1400" dirty="0" smtClean="0">
                <a:latin typeface="Times New Roman" pitchFamily="18" charset="0"/>
                <a:cs typeface="Times New Roman" pitchFamily="18" charset="0"/>
              </a:rPr>
              <a:t>pajak lokal </a:t>
            </a:r>
            <a:r>
              <a:rPr lang="id-ID" sz="1400" dirty="0">
                <a:latin typeface="Times New Roman" pitchFamily="18" charset="0"/>
                <a:cs typeface="Times New Roman" pitchFamily="18" charset="0"/>
              </a:rPr>
              <a:t>dan lain-lain.</a:t>
            </a:r>
          </a:p>
          <a:p>
            <a:pPr marL="177800" indent="-177800">
              <a:buFont typeface="+mj-lt"/>
              <a:buAutoNum type="arabicPeriod"/>
            </a:pPr>
            <a:r>
              <a:rPr lang="fi-FI" sz="1400" dirty="0" smtClean="0">
                <a:latin typeface="Times New Roman" pitchFamily="18" charset="0"/>
                <a:cs typeface="Times New Roman" pitchFamily="18" charset="0"/>
              </a:rPr>
              <a:t>Untuk </a:t>
            </a:r>
            <a:r>
              <a:rPr lang="fi-FI" sz="1400" dirty="0">
                <a:latin typeface="Times New Roman" pitchFamily="18" charset="0"/>
                <a:cs typeface="Times New Roman" pitchFamily="18" charset="0"/>
              </a:rPr>
              <a:t>membuat rintangan perdagangan bagi perusahaan-perusahaan lain</a:t>
            </a:r>
          </a:p>
          <a:p>
            <a:pPr marL="177800" indent="-177800">
              <a:buFont typeface="+mj-lt"/>
              <a:buAutoNum type="arabicPeriod"/>
            </a:pPr>
            <a:r>
              <a:rPr lang="id-ID" sz="1400" dirty="0" smtClean="0">
                <a:latin typeface="Times New Roman" pitchFamily="18" charset="0"/>
                <a:cs typeface="Times New Roman" pitchFamily="18" charset="0"/>
              </a:rPr>
              <a:t>Untuk </a:t>
            </a:r>
            <a:r>
              <a:rPr lang="id-ID" sz="1400" dirty="0">
                <a:latin typeface="Times New Roman" pitchFamily="18" charset="0"/>
                <a:cs typeface="Times New Roman" pitchFamily="18" charset="0"/>
              </a:rPr>
              <a:t>mendapatkan return yang lebih tinggi daripada di negara sendiri melalui </a:t>
            </a:r>
            <a:r>
              <a:rPr lang="id-ID" sz="1400" dirty="0" smtClean="0">
                <a:latin typeface="Times New Roman" pitchFamily="18" charset="0"/>
                <a:cs typeface="Times New Roman" pitchFamily="18" charset="0"/>
              </a:rPr>
              <a:t>tingkat pertumbuhan </a:t>
            </a:r>
            <a:r>
              <a:rPr lang="id-ID" sz="1400" dirty="0">
                <a:latin typeface="Times New Roman" pitchFamily="18" charset="0"/>
                <a:cs typeface="Times New Roman" pitchFamily="18" charset="0"/>
              </a:rPr>
              <a:t>ekonomi yang lebih tinggi, sistem perpajakkan yang lebih </a:t>
            </a:r>
            <a:r>
              <a:rPr lang="id-ID" sz="1400" dirty="0" smtClean="0">
                <a:latin typeface="Times New Roman" pitchFamily="18" charset="0"/>
                <a:cs typeface="Times New Roman" pitchFamily="18" charset="0"/>
              </a:rPr>
              <a:t>menguntungkan </a:t>
            </a:r>
            <a:r>
              <a:rPr lang="nn-NO" sz="1400" dirty="0" smtClean="0">
                <a:latin typeface="Times New Roman" pitchFamily="18" charset="0"/>
                <a:cs typeface="Times New Roman" pitchFamily="18" charset="0"/>
              </a:rPr>
              <a:t>dan </a:t>
            </a:r>
            <a:r>
              <a:rPr lang="nn-NO" sz="1400" dirty="0">
                <a:latin typeface="Times New Roman" pitchFamily="18" charset="0"/>
                <a:cs typeface="Times New Roman" pitchFamily="18" charset="0"/>
              </a:rPr>
              <a:t>infrastruktur yang lebih baik.</a:t>
            </a:r>
          </a:p>
          <a:p>
            <a:pPr marL="177800" indent="-177800">
              <a:buFont typeface="+mj-lt"/>
              <a:buAutoNum type="arabicPeriod"/>
            </a:pPr>
            <a:r>
              <a:rPr lang="id-ID" sz="1400" dirty="0" smtClean="0">
                <a:latin typeface="Times New Roman" pitchFamily="18" charset="0"/>
                <a:cs typeface="Times New Roman" pitchFamily="18" charset="0"/>
              </a:rPr>
              <a:t>Untuk </a:t>
            </a:r>
            <a:r>
              <a:rPr lang="id-ID" sz="1400" dirty="0">
                <a:latin typeface="Times New Roman" pitchFamily="18" charset="0"/>
                <a:cs typeface="Times New Roman" pitchFamily="18" charset="0"/>
              </a:rPr>
              <a:t>menarik arus modal yang signifikan ke suatu negara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97049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1384300"/>
          </a:xfrm>
          <a:solidFill>
            <a:schemeClr val="bg1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id-ID" sz="4000" b="1" dirty="0">
                <a:solidFill>
                  <a:schemeClr val="tx1"/>
                </a:solidFill>
              </a:rPr>
              <a:t>Faktor-Faktor Yang Menghambat Kegiatan Investasi</a:t>
            </a:r>
            <a:endParaRPr lang="en-US" sz="4000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57200" y="1905000"/>
            <a:ext cx="8229600" cy="4114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Terdapat beberapa faktor penentu untuk dilakukannya 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penanaman modal</a:t>
            </a:r>
            <a:r>
              <a:rPr lang="id-ID" dirty="0">
                <a:latin typeface="Times New Roman" pitchFamily="18" charset="0"/>
                <a:cs typeface="Times New Roman" pitchFamily="18" charset="0"/>
              </a:rPr>
              <a:t>, yaitu penanaman modal memberikan revenue tambahan 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kepada perusahaan </a:t>
            </a:r>
            <a:r>
              <a:rPr lang="id-ID" dirty="0">
                <a:latin typeface="Times New Roman" pitchFamily="18" charset="0"/>
                <a:cs typeface="Times New Roman" pitchFamily="18" charset="0"/>
              </a:rPr>
              <a:t>melalui penjualan produknya secara lebih besar, suku 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bunga merupakan </a:t>
            </a:r>
            <a:r>
              <a:rPr lang="id-ID" dirty="0">
                <a:latin typeface="Times New Roman" pitchFamily="18" charset="0"/>
                <a:cs typeface="Times New Roman" pitchFamily="18" charset="0"/>
              </a:rPr>
              <a:t>harga atau biaya yang harus dibayar dalam 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meminjamkan uang </a:t>
            </a:r>
            <a:r>
              <a:rPr lang="id-ID" dirty="0">
                <a:latin typeface="Times New Roman" pitchFamily="18" charset="0"/>
                <a:cs typeface="Times New Roman" pitchFamily="18" charset="0"/>
              </a:rPr>
              <a:t>untuk suatu periode tertentu dan ekspekstasi keuntungan. </a:t>
            </a:r>
            <a:endParaRPr lang="id-ID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id-ID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Dengan demikian </a:t>
            </a:r>
            <a:r>
              <a:rPr lang="id-ID" dirty="0">
                <a:latin typeface="Times New Roman" pitchFamily="18" charset="0"/>
                <a:cs typeface="Times New Roman" pitchFamily="18" charset="0"/>
              </a:rPr>
              <a:t>para penanam modal melakukan penanaman modal 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untuk mendapatkan </a:t>
            </a:r>
            <a:r>
              <a:rPr lang="id-ID" dirty="0">
                <a:latin typeface="Times New Roman" pitchFamily="18" charset="0"/>
                <a:cs typeface="Times New Roman" pitchFamily="18" charset="0"/>
              </a:rPr>
              <a:t>keuntungan atas penanaman modal yang 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dilakukan. Pertimbangan </a:t>
            </a:r>
            <a:r>
              <a:rPr lang="id-ID" dirty="0">
                <a:latin typeface="Times New Roman" pitchFamily="18" charset="0"/>
                <a:cs typeface="Times New Roman" pitchFamily="18" charset="0"/>
              </a:rPr>
              <a:t>tersebut adalah sepenuhnya merupakan 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pertimbanganpertimbangan penanaman </a:t>
            </a:r>
            <a:r>
              <a:rPr lang="id-ID" dirty="0">
                <a:latin typeface="Times New Roman" pitchFamily="18" charset="0"/>
                <a:cs typeface="Times New Roman" pitchFamily="18" charset="0"/>
              </a:rPr>
              <a:t>modal yang terkait secara langsung 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dengan faktor-faktor </a:t>
            </a:r>
            <a:r>
              <a:rPr lang="id-ID" dirty="0">
                <a:latin typeface="Times New Roman" pitchFamily="18" charset="0"/>
                <a:cs typeface="Times New Roman" pitchFamily="18" charset="0"/>
              </a:rPr>
              <a:t>ekonomi. Perlu juga diperhatikan bahwa iklim investasi 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di Indonesia </a:t>
            </a:r>
            <a:r>
              <a:rPr lang="id-ID" dirty="0">
                <a:latin typeface="Times New Roman" pitchFamily="18" charset="0"/>
                <a:cs typeface="Times New Roman" pitchFamily="18" charset="0"/>
              </a:rPr>
              <a:t>akan menjadi kurang menarik apabila layanan kepada 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pelaku usaha </a:t>
            </a:r>
            <a:r>
              <a:rPr lang="id-ID" dirty="0">
                <a:latin typeface="Times New Roman" pitchFamily="18" charset="0"/>
                <a:cs typeface="Times New Roman" pitchFamily="18" charset="0"/>
              </a:rPr>
              <a:t>tidak diperbaiki. </a:t>
            </a:r>
            <a:endParaRPr lang="id-ID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id-ID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Termasuk </a:t>
            </a:r>
            <a:r>
              <a:rPr lang="id-ID" dirty="0">
                <a:latin typeface="Times New Roman" pitchFamily="18" charset="0"/>
                <a:cs typeface="Times New Roman" pitchFamily="18" charset="0"/>
              </a:rPr>
              <a:t>dalam layanan kepada publik 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adalah birokrasi </a:t>
            </a:r>
            <a:r>
              <a:rPr lang="id-ID" dirty="0">
                <a:latin typeface="Times New Roman" pitchFamily="18" charset="0"/>
                <a:cs typeface="Times New Roman" pitchFamily="18" charset="0"/>
              </a:rPr>
              <a:t>yang efektif. Dengan penerapan </a:t>
            </a:r>
            <a:r>
              <a:rPr lang="id-ID" i="1" dirty="0">
                <a:latin typeface="Times New Roman" pitchFamily="18" charset="0"/>
                <a:cs typeface="Times New Roman" pitchFamily="18" charset="0"/>
              </a:rPr>
              <a:t>good governance </a:t>
            </a:r>
            <a:r>
              <a:rPr lang="id-ID" dirty="0">
                <a:latin typeface="Times New Roman" pitchFamily="18" charset="0"/>
                <a:cs typeface="Times New Roman" pitchFamily="18" charset="0"/>
              </a:rPr>
              <a:t>maka 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prasyarat ini </a:t>
            </a:r>
            <a:r>
              <a:rPr lang="id-ID" dirty="0">
                <a:latin typeface="Times New Roman" pitchFamily="18" charset="0"/>
                <a:cs typeface="Times New Roman" pitchFamily="18" charset="0"/>
              </a:rPr>
              <a:t>akan mendorong iklim investasi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7291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143000"/>
          </a:xfrm>
          <a:solidFill>
            <a:schemeClr val="bg1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>
              <a:defRPr/>
            </a:pPr>
            <a:r>
              <a:rPr lang="id-ID" b="1" dirty="0">
                <a:solidFill>
                  <a:schemeClr val="tx1"/>
                </a:solidFill>
              </a:rPr>
              <a:t>Faktor-Faktor Yang Menghambat Kegiatan Investasi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57200" y="1600201"/>
            <a:ext cx="8229600" cy="3484984"/>
          </a:xfrm>
          <a:prstGeom prst="rect">
            <a:avLst/>
          </a:prstGeom>
          <a:solidFill>
            <a:schemeClr val="bg1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  <a:defRPr/>
            </a:pPr>
            <a:r>
              <a:rPr lang="fi-FI" sz="1800" dirty="0">
                <a:latin typeface="Times New Roman" pitchFamily="18" charset="0"/>
                <a:cs typeface="Times New Roman" pitchFamily="18" charset="0"/>
              </a:rPr>
              <a:t>Masalah keamanan dan kepastian </a:t>
            </a:r>
            <a:r>
              <a:rPr lang="fi-FI" sz="1800" dirty="0" smtClean="0">
                <a:latin typeface="Times New Roman" pitchFamily="18" charset="0"/>
                <a:cs typeface="Times New Roman" pitchFamily="18" charset="0"/>
              </a:rPr>
              <a:t>hukum</a:t>
            </a:r>
            <a:endParaRPr lang="id-ID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ketidakpastian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interpretasi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implementasi</a:t>
            </a:r>
            <a:r>
              <a:rPr lang="id-ID" sz="1800" dirty="0" smtClean="0">
                <a:latin typeface="Times New Roman" pitchFamily="18" charset="0"/>
                <a:cs typeface="Times New Roman" pitchFamily="18" charset="0"/>
              </a:rPr>
              <a:t> otonomi daerah.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1800" dirty="0">
                <a:latin typeface="Times New Roman" pitchFamily="18" charset="0"/>
                <a:cs typeface="Times New Roman" pitchFamily="18" charset="0"/>
              </a:rPr>
              <a:t>Masalah </a:t>
            </a:r>
            <a:r>
              <a:rPr lang="id-ID" sz="1800" dirty="0" smtClean="0">
                <a:latin typeface="Times New Roman" pitchFamily="18" charset="0"/>
                <a:cs typeface="Times New Roman" pitchFamily="18" charset="0"/>
              </a:rPr>
              <a:t>ketenagakerjaan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1800" dirty="0">
                <a:latin typeface="Times New Roman" pitchFamily="18" charset="0"/>
                <a:cs typeface="Times New Roman" pitchFamily="18" charset="0"/>
              </a:rPr>
              <a:t>Masalah </a:t>
            </a:r>
            <a:r>
              <a:rPr lang="id-ID" sz="1800" dirty="0" smtClean="0">
                <a:latin typeface="Times New Roman" pitchFamily="18" charset="0"/>
                <a:cs typeface="Times New Roman" pitchFamily="18" charset="0"/>
              </a:rPr>
              <a:t>birokrasi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1800" dirty="0">
                <a:latin typeface="Times New Roman" pitchFamily="18" charset="0"/>
                <a:cs typeface="Times New Roman" pitchFamily="18" charset="0"/>
              </a:rPr>
              <a:t>Masih tingginya korupsi kolusi nepotisme (KKN</a:t>
            </a:r>
            <a:r>
              <a:rPr lang="fi-FI" sz="18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id-ID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1800" dirty="0">
                <a:latin typeface="Times New Roman" pitchFamily="18" charset="0"/>
                <a:cs typeface="Times New Roman" pitchFamily="18" charset="0"/>
              </a:rPr>
              <a:t>Rendahnya jaminan dan perlindungan penanaman </a:t>
            </a:r>
            <a:r>
              <a:rPr lang="id-ID" sz="1800" dirty="0" smtClean="0">
                <a:latin typeface="Times New Roman" pitchFamily="18" charset="0"/>
                <a:cs typeface="Times New Roman" pitchFamily="18" charset="0"/>
              </a:rPr>
              <a:t>modal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1800" dirty="0">
                <a:latin typeface="Times New Roman" pitchFamily="18" charset="0"/>
                <a:cs typeface="Times New Roman" pitchFamily="18" charset="0"/>
              </a:rPr>
              <a:t>Masalah koordinasi kelembagaan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1800" dirty="0">
                <a:latin typeface="Times New Roman" pitchFamily="18" charset="0"/>
                <a:cs typeface="Times New Roman" pitchFamily="18" charset="0"/>
              </a:rPr>
              <a:t>Masalah pertanahan</a:t>
            </a:r>
          </a:p>
          <a:p>
            <a:pPr marL="514350" indent="-514350">
              <a:buFont typeface="+mj-lt"/>
              <a:buAutoNum type="arabicPeriod"/>
            </a:pPr>
            <a:r>
              <a:rPr lang="nn-NO" sz="1800" dirty="0">
                <a:latin typeface="Times New Roman" pitchFamily="18" charset="0"/>
                <a:cs typeface="Times New Roman" pitchFamily="18" charset="0"/>
              </a:rPr>
              <a:t>Masalah infrastruktur yang kurang memadai</a:t>
            </a:r>
            <a:endParaRPr lang="id-ID" sz="18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id-ID" sz="1800" dirty="0">
                <a:latin typeface="Times New Roman" pitchFamily="18" charset="0"/>
                <a:cs typeface="Times New Roman" pitchFamily="18" charset="0"/>
              </a:rPr>
              <a:t>Masalah perizinan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29567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7"/>
          <p:cNvSpPr txBox="1">
            <a:spLocks/>
          </p:cNvSpPr>
          <p:nvPr/>
        </p:nvSpPr>
        <p:spPr>
          <a:xfrm>
            <a:off x="609600" y="428625"/>
            <a:ext cx="7130752" cy="639763"/>
          </a:xfrm>
          <a:prstGeom prst="rect">
            <a:avLst/>
          </a:prstGeom>
        </p:spPr>
        <p:txBody>
          <a:bodyPr anchor="ctr">
            <a:normAutofit fontScale="600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id-ID" sz="4000" b="1" dirty="0"/>
              <a:t>Faktor-Faktor Yang Memperkuat Kegiatan Investasi</a:t>
            </a:r>
            <a:endParaRPr lang="en-US" sz="4400" dirty="0">
              <a:solidFill>
                <a:schemeClr val="accent5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Text Placeholder 31"/>
          <p:cNvSpPr txBox="1">
            <a:spLocks/>
          </p:cNvSpPr>
          <p:nvPr/>
        </p:nvSpPr>
        <p:spPr bwMode="auto">
          <a:xfrm>
            <a:off x="631825" y="914400"/>
            <a:ext cx="815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id-ID" sz="3200">
              <a:latin typeface="Calibri" pitchFamily="34" charset="0"/>
            </a:endParaRPr>
          </a:p>
        </p:txBody>
      </p:sp>
      <p:sp>
        <p:nvSpPr>
          <p:cNvPr id="17" name="Content Placeholder 8"/>
          <p:cNvSpPr txBox="1">
            <a:spLocks/>
          </p:cNvSpPr>
          <p:nvPr/>
        </p:nvSpPr>
        <p:spPr>
          <a:xfrm>
            <a:off x="685800" y="1219200"/>
            <a:ext cx="7848600" cy="1066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274320" tIns="0" rIns="182880"/>
          <a:lstStyle/>
          <a:p>
            <a:pPr algn="just"/>
            <a:r>
              <a:rPr lang="sv-S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 menarik modal asing dibutuhkan adanya kesempatan </a:t>
            </a:r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id-ID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bagi </a:t>
            </a:r>
            <a:r>
              <a:rPr lang="id-ID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investor, seperti dekat dengan sumber daya alam, tersedia </a:t>
            </a:r>
            <a:r>
              <a:rPr lang="id-ID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bahan </a:t>
            </a:r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baku</a:t>
            </a:r>
            <a:r>
              <a:rPr lang="sv-S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tersedia lokasinya untuk mendirikan pabrik yang cukup, </a:t>
            </a:r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tersedianya</a:t>
            </a:r>
            <a:r>
              <a:rPr lang="id-ID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tenaga </a:t>
            </a:r>
            <a:r>
              <a:rPr lang="id-ID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kerja yang murah dan tersedianya pasar yang prospektif. </a:t>
            </a:r>
            <a:endParaRPr lang="id-ID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id-ID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id-ID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Ditinjau dari </a:t>
            </a:r>
            <a:r>
              <a:rPr lang="id-ID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aspek ekonomi, Indonesia secara umum masih memiliki </a:t>
            </a:r>
            <a:r>
              <a:rPr lang="id-ID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keunggulan </a:t>
            </a:r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alamiah </a:t>
            </a:r>
            <a:r>
              <a:rPr lang="sv-S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 komparatif, seperti, pertama, negeri yang sangat luas </a:t>
            </a:r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id-ID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diberkahi </a:t>
            </a:r>
            <a:r>
              <a:rPr lang="id-ID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kelimpahan kekayaan alam. Sumber daya alam Indonesia </a:t>
            </a:r>
            <a:r>
              <a:rPr lang="id-ID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masih cukup </a:t>
            </a:r>
            <a:r>
              <a:rPr lang="id-ID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banyak. Kedua, jumlah penduduk sangat besar yang </a:t>
            </a:r>
            <a:r>
              <a:rPr lang="id-ID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membentuk pasar </a:t>
            </a:r>
            <a:r>
              <a:rPr lang="id-ID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 potensi tenaga kerja yang </a:t>
            </a:r>
            <a:r>
              <a:rPr lang="id-ID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murah.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46017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3"/>
          <p:cNvSpPr txBox="1">
            <a:spLocks/>
          </p:cNvSpPr>
          <p:nvPr/>
        </p:nvSpPr>
        <p:spPr>
          <a:xfrm>
            <a:off x="533400" y="1133055"/>
            <a:ext cx="8229600" cy="639762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just"/>
            <a:r>
              <a:rPr lang="id-ID" sz="2800" dirty="0">
                <a:latin typeface="Times New Roman" pitchFamily="18" charset="0"/>
                <a:cs typeface="Times New Roman" pitchFamily="18" charset="0"/>
              </a:rPr>
              <a:t>Berikut diuraikan secara lebih spesifik beberapa faktor yang 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dapat meningkatkan </a:t>
            </a:r>
            <a:r>
              <a:rPr lang="id-ID" sz="2800" dirty="0">
                <a:latin typeface="Times New Roman" pitchFamily="18" charset="0"/>
                <a:cs typeface="Times New Roman" pitchFamily="18" charset="0"/>
              </a:rPr>
              <a:t>daya saing Indonesia sebagai Negara tujuan investasi:</a:t>
            </a:r>
            <a:endParaRPr lang="en-US" sz="3200" b="1" dirty="0"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478809" y="1995619"/>
            <a:ext cx="8229600" cy="3521613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marL="742950" indent="-742950" algn="just">
              <a:buAutoNum type="arabicPeriod"/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Sumber </a:t>
            </a:r>
            <a:r>
              <a:rPr lang="id-ID" sz="2800" dirty="0">
                <a:latin typeface="Times New Roman" pitchFamily="18" charset="0"/>
                <a:cs typeface="Times New Roman" pitchFamily="18" charset="0"/>
              </a:rPr>
              <a:t>daya alam yang 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melimpah</a:t>
            </a:r>
          </a:p>
          <a:p>
            <a:pPr marL="742950" indent="-742950" algn="just">
              <a:buAutoNum type="arabicPeriod"/>
            </a:pPr>
            <a:r>
              <a:rPr lang="id-ID" sz="2800" dirty="0">
                <a:latin typeface="Times New Roman" pitchFamily="18" charset="0"/>
                <a:cs typeface="Times New Roman" pitchFamily="18" charset="0"/>
              </a:rPr>
              <a:t>Letak geografis yang 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strategis</a:t>
            </a:r>
          </a:p>
          <a:p>
            <a:pPr marL="742950" indent="-742950" algn="just">
              <a:buAutoNum type="arabicPeriod"/>
            </a:pPr>
            <a:r>
              <a:rPr lang="id-ID" sz="2800" dirty="0">
                <a:latin typeface="Times New Roman" pitchFamily="18" charset="0"/>
                <a:cs typeface="Times New Roman" pitchFamily="18" charset="0"/>
              </a:rPr>
              <a:t>Pasar yang potensial (jumlah penduduk besar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742950" indent="-742950" algn="just">
              <a:buAutoNum type="arabicPeriod"/>
            </a:pPr>
            <a:r>
              <a:rPr lang="id-ID" sz="2800" dirty="0">
                <a:latin typeface="Times New Roman" pitchFamily="18" charset="0"/>
                <a:cs typeface="Times New Roman" pitchFamily="18" charset="0"/>
              </a:rPr>
              <a:t>Jumlah tenaga kerja yang 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banyak</a:t>
            </a:r>
          </a:p>
          <a:p>
            <a:pPr marL="742950" indent="-742950" algn="just">
              <a:buAutoNum type="arabicPeriod"/>
            </a:pPr>
            <a:r>
              <a:rPr lang="id-ID" sz="2800" dirty="0">
                <a:latin typeface="Times New Roman" pitchFamily="18" charset="0"/>
                <a:cs typeface="Times New Roman" pitchFamily="18" charset="0"/>
              </a:rPr>
              <a:t>Kondisi cuaca yang 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ramah</a:t>
            </a:r>
          </a:p>
          <a:p>
            <a:pPr marL="742950" indent="-742950" algn="just">
              <a:buAutoNum type="arabicPeriod"/>
            </a:pPr>
            <a:r>
              <a:rPr lang="id-ID" sz="2800" dirty="0">
                <a:latin typeface="Times New Roman" pitchFamily="18" charset="0"/>
                <a:cs typeface="Times New Roman" pitchFamily="18" charset="0"/>
              </a:rPr>
              <a:t>Sistem devisa terbuka</a:t>
            </a:r>
            <a:endParaRPr lang="id-ID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 algn="just">
              <a:buAutoNum type="arabicPeriod"/>
            </a:pPr>
            <a:endParaRPr lang="en-US" sz="2800" dirty="0"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02417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264</TotalTime>
  <Words>535</Words>
  <Application>Microsoft Office PowerPoint</Application>
  <PresentationFormat>On-screen Show (4:3)</PresentationFormat>
  <Paragraphs>53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Faktor-Faktor Yang Menghambat Kegiatan Investasi</vt:lpstr>
      <vt:lpstr>Faktor-Faktor Yang Menghambat Kegiatan Investasi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win8</cp:lastModifiedBy>
  <cp:revision>8</cp:revision>
  <cp:lastPrinted>2015-10-12T11:54:09Z</cp:lastPrinted>
  <dcterms:created xsi:type="dcterms:W3CDTF">2015-10-02T08:56:09Z</dcterms:created>
  <dcterms:modified xsi:type="dcterms:W3CDTF">2016-09-28T09:12:18Z</dcterms:modified>
</cp:coreProperties>
</file>